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9" r:id="rId5"/>
    <p:sldId id="256" r:id="rId6"/>
    <p:sldId id="257" r:id="rId7"/>
    <p:sldId id="260" r:id="rId8"/>
    <p:sldId id="303" r:id="rId9"/>
    <p:sldId id="270" r:id="rId10"/>
    <p:sldId id="258" r:id="rId11"/>
    <p:sldId id="272" r:id="rId12"/>
    <p:sldId id="299" r:id="rId13"/>
    <p:sldId id="284" r:id="rId14"/>
    <p:sldId id="285" r:id="rId15"/>
    <p:sldId id="286" r:id="rId16"/>
    <p:sldId id="273" r:id="rId17"/>
    <p:sldId id="274" r:id="rId18"/>
    <p:sldId id="281" r:id="rId19"/>
    <p:sldId id="300" r:id="rId20"/>
    <p:sldId id="288" r:id="rId21"/>
    <p:sldId id="289" r:id="rId22"/>
    <p:sldId id="290" r:id="rId23"/>
    <p:sldId id="275" r:id="rId24"/>
    <p:sldId id="301" r:id="rId25"/>
    <p:sldId id="291" r:id="rId26"/>
    <p:sldId id="283" r:id="rId27"/>
    <p:sldId id="302" r:id="rId28"/>
    <p:sldId id="294" r:id="rId29"/>
    <p:sldId id="295" r:id="rId30"/>
    <p:sldId id="296" r:id="rId31"/>
    <p:sldId id="297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11/28/23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4D6D-78E9-93EC-FB10-8E89B164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1: MÔ PHỎNG NGĂN XẾP–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ED0F-4DC7-45D2-5F5C-E89DD8FB4B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731" y="1250184"/>
            <a:ext cx="5069347" cy="4206399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typedef struct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Node*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Node* top;// point to the top of the stack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(int 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p = (Node*)malloc(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p-&gt;value = x; p-&gt;next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E5584-2FCD-7CB9-17B4-C4362E69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3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89C3-64CD-6660-A272-7A28527F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1: MÔ PHỎNG NGĂN XẾP–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A5905-2352-1D6E-5448-997DB7273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5372" y="2071846"/>
            <a:ext cx="4661844" cy="295465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initStack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top = NULL;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stackEmpty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top == NULL;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981D6-183A-25C7-8EC7-C7E4D050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65E69-CC11-75D8-5D59-C850E21AE323}"/>
              </a:ext>
            </a:extLst>
          </p:cNvPr>
          <p:cNvSpPr txBox="1"/>
          <p:nvPr/>
        </p:nvSpPr>
        <p:spPr>
          <a:xfrm>
            <a:off x="5975073" y="2071847"/>
            <a:ext cx="5100823" cy="2954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int  pop(){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stackEmpty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()) return ' ';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int x = top-&gt;value;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Node* p = top; top = top-&gt;next;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free(p);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x;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void push(int x){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Node* p =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p-&gt;next = top; top = p;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9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6A40-B549-8362-969F-450CF554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1: MÔ PHỎNG NGĂN XẾP–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9EDD-B0B3-9CC2-1E28-6652D7C90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912" y="959643"/>
            <a:ext cx="4184765" cy="538152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("%s",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,"#")==0){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,"PUSH")==0){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int v;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("%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d",&amp;v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push(v);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,"POP")==0){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stackEmpty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("NULL\n");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}else{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    int v = pop();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("%d\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n",v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}}}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0;}</a:t>
            </a:r>
            <a:endParaRPr lang="en-VN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1139-5DB9-8749-BD2C-CF438F1A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2: MÔ PHỎNG HÀNG ĐỢI (P03.08.02)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chuỗi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đợi</a:t>
            </a:r>
            <a:r>
              <a:rPr lang="en-US" sz="2000" dirty="0"/>
              <a:t>,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:</a:t>
            </a:r>
          </a:p>
          <a:p>
            <a:r>
              <a:rPr lang="en-US" sz="2000" dirty="0"/>
              <a:t>PUSH v: </a:t>
            </a:r>
            <a:r>
              <a:rPr lang="en-US" sz="2000" dirty="0" err="1"/>
              <a:t>Đẩy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đợi</a:t>
            </a:r>
            <a:endParaRPr lang="en-US" sz="2000" dirty="0"/>
          </a:p>
          <a:p>
            <a:r>
              <a:rPr lang="en-US" sz="2000" dirty="0"/>
              <a:t>POP: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khỏi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đợi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in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stdout</a:t>
            </a:r>
            <a:r>
              <a:rPr lang="en-US" sz="2000" dirty="0"/>
              <a:t> (in </a:t>
            </a:r>
            <a:r>
              <a:rPr lang="en-US" sz="2000" dirty="0" err="1"/>
              <a:t>ra</a:t>
            </a:r>
            <a:r>
              <a:rPr lang="en-US" sz="2000" dirty="0"/>
              <a:t> NULL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đợi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rỗng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E069682-69E3-F1A8-45C0-EFD6A52FF641}"/>
              </a:ext>
            </a:extLst>
          </p:cNvPr>
          <p:cNvSpPr txBox="1">
            <a:spLocks/>
          </p:cNvSpPr>
          <p:nvPr/>
        </p:nvSpPr>
        <p:spPr>
          <a:xfrm>
            <a:off x="383986" y="2601587"/>
            <a:ext cx="11515725" cy="4938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dòng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hai</a:t>
            </a:r>
            <a:r>
              <a:rPr lang="en-US" sz="2000" dirty="0"/>
              <a:t> </a:t>
            </a:r>
            <a:r>
              <a:rPr lang="en-US" sz="2000" dirty="0" err="1"/>
              <a:t>kiểu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PUSH v</a:t>
            </a:r>
          </a:p>
          <a:p>
            <a:pPr lvl="1"/>
            <a:r>
              <a:rPr lang="en-US" sz="2000" dirty="0"/>
              <a:t>POP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POP (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dòng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03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 2: MÔ PHỎNG HÀNG ĐỢI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77641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2.1: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52574B-420A-FD3A-68B3-A03E9092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26275"/>
              </p:ext>
            </p:extLst>
          </p:nvPr>
        </p:nvGraphicFramePr>
        <p:xfrm>
          <a:off x="3625124" y="1614717"/>
          <a:ext cx="3858648" cy="3989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1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4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5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VN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4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 2: MÔ PHỎNG HÀNG ĐỢI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77641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2.2: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34F2F8-77DF-2C00-CB60-452983A09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183504"/>
              </p:ext>
            </p:extLst>
          </p:nvPr>
        </p:nvGraphicFramePr>
        <p:xfrm>
          <a:off x="3804702" y="2078259"/>
          <a:ext cx="3858648" cy="270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1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4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28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2: MÔ PHỎNG HÀNG ĐỢI – MÃ GIẢ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776412"/>
          </a:xfrm>
        </p:spPr>
        <p:txBody>
          <a:bodyPr/>
          <a:lstStyle/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i="1" dirty="0"/>
              <a:t>head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tail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Pop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i="1" dirty="0"/>
              <a:t>head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Push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i="1" dirty="0"/>
              <a:t>tail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D43CAB-370A-848D-37C1-2C9F29930E18}"/>
              </a:ext>
            </a:extLst>
          </p:cNvPr>
          <p:cNvSpPr txBox="1">
            <a:spLocks/>
          </p:cNvSpPr>
          <p:nvPr/>
        </p:nvSpPr>
        <p:spPr>
          <a:xfrm>
            <a:off x="1362510" y="3560307"/>
            <a:ext cx="3614428" cy="24304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Pop(){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head = tail = NULL return ‘’;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v=head-&gt;value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head = head-&gt;next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v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6F6D4F-EF76-1625-1603-AFCFEDBDC31E}"/>
              </a:ext>
            </a:extLst>
          </p:cNvPr>
          <p:cNvSpPr txBox="1">
            <a:spLocks/>
          </p:cNvSpPr>
          <p:nvPr/>
        </p:nvSpPr>
        <p:spPr>
          <a:xfrm>
            <a:off x="5814018" y="3560306"/>
            <a:ext cx="3614428" cy="24304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Push(x){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head=tail=NULL then head=tail=p;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tail-&gt;next = p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tail = p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740EF-083F-2C55-CE7F-2D9DFED67C79}"/>
              </a:ext>
            </a:extLst>
          </p:cNvPr>
          <p:cNvSpPr txBox="1"/>
          <p:nvPr/>
        </p:nvSpPr>
        <p:spPr>
          <a:xfrm>
            <a:off x="1362510" y="2300025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struct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Node*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00F0-DF73-1F98-A2F7-AF284EF2AC09}"/>
              </a:ext>
            </a:extLst>
          </p:cNvPr>
          <p:cNvSpPr txBox="1"/>
          <p:nvPr/>
        </p:nvSpPr>
        <p:spPr>
          <a:xfrm>
            <a:off x="5814018" y="2259449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= new Node();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-&gt; value = x;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dirty="0"/>
          </a:p>
        </p:txBody>
      </p:sp>
    </p:spTree>
    <p:extLst>
      <p:ext uri="{BB962C8B-B14F-4D97-AF65-F5344CB8AC3E}">
        <p14:creationId xmlns:p14="http://schemas.microsoft.com/office/powerpoint/2010/main" val="118009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F781-2C5D-23F5-77A9-789658EB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2: MÔ PHỎNG HÀNG ĐỢI 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B7FBA-2A93-64E6-D7B9-A6E5198F8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17817" y="1051401"/>
            <a:ext cx="5556365" cy="4938713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typedef struct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TNode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TNode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* next;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Node* head;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Node* tail;</a:t>
            </a:r>
          </a:p>
          <a:p>
            <a:pPr marL="0" indent="0">
              <a:buNone/>
            </a:pP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Node*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(int v){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p = (Node*)malloc(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p-&gt;value = v; p-&gt;next = NULL;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AF2E3-4050-4883-1AF1-6D12CDFC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1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5719-B9E8-5326-6E25-C84D4BDA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2: MÔ PHỎNG HÀNG ĐỢI 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FB281-C5F8-788D-82CC-4B0F1BE82A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9562" y="1440284"/>
            <a:ext cx="4926438" cy="3323987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head == NULL &amp;&amp; tail ==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void push(int v){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p =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(v);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head = p; tail = p;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tail-&gt;next = p; tail =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99F8A-5739-BDFD-D94C-C61ED538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009C7-C9BA-2948-334D-54B4A69F5D48}"/>
              </a:ext>
            </a:extLst>
          </p:cNvPr>
          <p:cNvSpPr txBox="1"/>
          <p:nvPr/>
        </p:nvSpPr>
        <p:spPr>
          <a:xfrm>
            <a:off x="6723002" y="1440283"/>
            <a:ext cx="4694023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pop(){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 = head-&gt;value;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head = head-&gt;next;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if(head == NULL) tail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VN" sz="1400" b="1" dirty="0"/>
          </a:p>
        </p:txBody>
      </p:sp>
    </p:spTree>
    <p:extLst>
      <p:ext uri="{BB962C8B-B14F-4D97-AF65-F5344CB8AC3E}">
        <p14:creationId xmlns:p14="http://schemas.microsoft.com/office/powerpoint/2010/main" val="153454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B24B-A7B3-DA6C-3109-42C7919E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2: MÔ PHỎNG HÀNG ĐỢI 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BB43-C892-595D-27DF-74B0D3F88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0868" y="871400"/>
            <a:ext cx="3987327" cy="529871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head = NULL; tail = NULL;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[50];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("%s",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,"#")==0){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,"PUSH")==0){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int v;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d",&amp;v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push(v);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,"POP")==0){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("NULL\n");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}else{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int v = pop();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("%d\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n",v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}}}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0;}</a:t>
            </a:r>
            <a:endParaRPr lang="en-VN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5C1A6-FADA-9B45-11AD-02202BAB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3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r>
              <a:rPr lang="en-US" dirty="0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C </a:t>
            </a:r>
            <a:br>
              <a:rPr lang="en-US"/>
            </a:b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bản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3: KIỂM TRA NGOẶC (P.03.08.03)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Cho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( ) [] {}.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([]{()}()[]):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  <a:p>
            <a:pPr lvl="1"/>
            <a:r>
              <a:rPr lang="en-US" dirty="0"/>
              <a:t>([]{()]()[]):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sai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B5C3AD-4985-A060-666F-B12DA2A31269}"/>
                  </a:ext>
                </a:extLst>
              </p:cNvPr>
              <p:cNvSpPr txBox="1"/>
              <p:nvPr/>
            </p:nvSpPr>
            <p:spPr>
              <a:xfrm>
                <a:off x="337539" y="2493348"/>
                <a:ext cx="6098146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Lato" panose="020F0502020204030203" pitchFamily="34" charset="77"/>
                  </a:rPr>
                  <a:t>Dữ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liệu</a:t>
                </a:r>
                <a:r>
                  <a:rPr lang="en-US" sz="2000" dirty="0">
                    <a:latin typeface="Lato" panose="020F0502020204030203" pitchFamily="34" charset="77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Lato" panose="020F0502020204030203" pitchFamily="34" charset="77"/>
                  </a:rPr>
                  <a:t>Một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dòng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chứa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một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xâu</a:t>
                </a:r>
                <a:r>
                  <a:rPr lang="en-US" sz="2000" dirty="0">
                    <a:latin typeface="Lato" panose="020F0502020204030203" pitchFamily="34" charset="77"/>
                  </a:rPr>
                  <a:t> (</a:t>
                </a:r>
                <a:r>
                  <a:rPr lang="en-US" sz="2000" dirty="0" err="1">
                    <a:latin typeface="Lato" panose="020F0502020204030203" pitchFamily="34" charset="77"/>
                  </a:rPr>
                  <a:t>độ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dài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không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quá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latin typeface="Lato" panose="020F0502020204030203" pitchFamily="34" charset="77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Lato" panose="020F0502020204030203" pitchFamily="34" charset="77"/>
                  </a:rPr>
                  <a:t>Kết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quả</a:t>
                </a:r>
                <a:r>
                  <a:rPr lang="en-US" sz="2000" dirty="0">
                    <a:latin typeface="Lato" panose="020F0502020204030203" pitchFamily="34" charset="77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Lato" panose="020F0502020204030203" pitchFamily="34" charset="77"/>
                  </a:rPr>
                  <a:t>Ghi</a:t>
                </a:r>
                <a:r>
                  <a:rPr lang="en-US" sz="2000" dirty="0">
                    <a:latin typeface="Lato" panose="020F0502020204030203" pitchFamily="34" charset="77"/>
                  </a:rPr>
                  <a:t> 1 </a:t>
                </a:r>
                <a:r>
                  <a:rPr lang="en-US" sz="2000" dirty="0" err="1">
                    <a:latin typeface="Lato" panose="020F0502020204030203" pitchFamily="34" charset="77"/>
                  </a:rPr>
                  <a:t>nếu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là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xâu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đúng</a:t>
                </a:r>
                <a:r>
                  <a:rPr lang="en-US" sz="2000" dirty="0">
                    <a:latin typeface="Lato" panose="020F0502020204030203" pitchFamily="34" charset="77"/>
                  </a:rPr>
                  <a:t>, </a:t>
                </a:r>
                <a:r>
                  <a:rPr lang="en-US" sz="2000" dirty="0" err="1">
                    <a:latin typeface="Lato" panose="020F0502020204030203" pitchFamily="34" charset="77"/>
                  </a:rPr>
                  <a:t>ghi</a:t>
                </a:r>
                <a:r>
                  <a:rPr lang="en-US" sz="2000" dirty="0">
                    <a:latin typeface="Lato" panose="020F0502020204030203" pitchFamily="34" charset="77"/>
                  </a:rPr>
                  <a:t> 0 </a:t>
                </a:r>
                <a:r>
                  <a:rPr lang="en-US" sz="2000" dirty="0" err="1">
                    <a:latin typeface="Lato" panose="020F0502020204030203" pitchFamily="34" charset="77"/>
                  </a:rPr>
                  <a:t>nếu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ngược</a:t>
                </a:r>
                <a:r>
                  <a:rPr lang="en-US" sz="2000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 err="1">
                    <a:latin typeface="Lato" panose="020F0502020204030203" pitchFamily="34" charset="77"/>
                  </a:rPr>
                  <a:t>lại</a:t>
                </a:r>
                <a:r>
                  <a:rPr lang="en-US" sz="2000" dirty="0">
                    <a:latin typeface="Lato" panose="020F0502020204030203" pitchFamily="34" charset="77"/>
                  </a:rPr>
                  <a:t>.</a:t>
                </a:r>
              </a:p>
              <a:p>
                <a:endParaRPr lang="en-US" sz="2000" dirty="0">
                  <a:latin typeface="Lato" panose="020F0502020204030203" pitchFamily="34" charset="7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B5C3AD-4985-A060-666F-B12DA2A31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39" y="2493348"/>
                <a:ext cx="6098146" cy="1631216"/>
              </a:xfrm>
              <a:prstGeom prst="rect">
                <a:avLst/>
              </a:prstGeom>
              <a:blipFill>
                <a:blip r:embed="rId2"/>
                <a:stretch>
                  <a:fillRect l="-832" t="-310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70736B-5E98-DA63-6D02-910D461D4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500530"/>
              </p:ext>
            </p:extLst>
          </p:nvPr>
        </p:nvGraphicFramePr>
        <p:xfrm>
          <a:off x="2864543" y="4528843"/>
          <a:ext cx="4952933" cy="1033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9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Lato" panose="020F0502020204030203" pitchFamily="34" charset="77"/>
                        </a:rPr>
                        <a:t>(()[][]{}){}{}[][]({[]()})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97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3: KIỂM TRA NGOẶC – MÃ GIẢ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959643"/>
            <a:ext cx="11515725" cy="1363427"/>
          </a:xfrm>
        </p:spPr>
        <p:txBody>
          <a:bodyPr/>
          <a:lstStyle/>
          <a:p>
            <a:r>
              <a:rPr lang="vi-VN" sz="2000" dirty="0">
                <a:latin typeface="Lato" panose="020F0502020204030203" pitchFamily="34" charset="77"/>
              </a:rPr>
              <a:t>Sử dụng ngăn xếp, nếu gặp dấu mở ngoặc thì đưa vào ngăn xếp, nếu gặp đóng ngoặc thì:</a:t>
            </a:r>
          </a:p>
          <a:p>
            <a:pPr lvl="1"/>
            <a:r>
              <a:rPr lang="vi-VN" dirty="0">
                <a:latin typeface="Lato" panose="020F0502020204030203" pitchFamily="34" charset="77"/>
              </a:rPr>
              <a:t>Nếu đỉnh của ngăn xếp hiện tại là mở ngoặc tương ứng thì lấy ra khỏi ngăn xếp</a:t>
            </a:r>
          </a:p>
          <a:p>
            <a:pPr lvl="1"/>
            <a:r>
              <a:rPr lang="vi-VN" dirty="0">
                <a:latin typeface="Lato" panose="020F0502020204030203" pitchFamily="34" charset="77"/>
              </a:rPr>
              <a:t>Nếu đỉnh của ngăn xếp hiện tại không phải mở ngoặc tương ứng thì là xâu sai.</a:t>
            </a:r>
          </a:p>
          <a:p>
            <a:endParaRPr lang="en-US" sz="2000" dirty="0">
              <a:latin typeface="Lato" panose="020F050202020403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2A9C4F-250D-86AE-A29B-6EEE3D0F890D}"/>
              </a:ext>
            </a:extLst>
          </p:cNvPr>
          <p:cNvSpPr txBox="1">
            <a:spLocks/>
          </p:cNvSpPr>
          <p:nvPr/>
        </p:nvSpPr>
        <p:spPr>
          <a:xfrm>
            <a:off x="5913365" y="2411997"/>
            <a:ext cx="4858941" cy="3486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Check(s){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stack h;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1…</a:t>
            </a:r>
            <a:r>
              <a:rPr lang="en-US" sz="1400" b="1" dirty="0" err="1">
                <a:latin typeface="Consolas" panose="020B0609020204030204" pitchFamily="49" charset="0"/>
              </a:rPr>
              <a:t>len</a:t>
            </a:r>
            <a:r>
              <a:rPr lang="en-US" sz="1400" b="1" dirty="0">
                <a:latin typeface="Consolas" panose="020B0609020204030204" pitchFamily="49" charset="0"/>
              </a:rPr>
              <a:t>(s){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in (’(’, ‘[‘, ‘{‘) then push(s[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 if match(s[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],top(h)) then pop(h);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 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h is empty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A1F211-7CC5-4640-8AA6-A50E9A2234F5}"/>
              </a:ext>
            </a:extLst>
          </p:cNvPr>
          <p:cNvSpPr txBox="1">
            <a:spLocks/>
          </p:cNvSpPr>
          <p:nvPr/>
        </p:nvSpPr>
        <p:spPr>
          <a:xfrm>
            <a:off x="862973" y="2427298"/>
            <a:ext cx="4494639" cy="3486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match(</a:t>
            </a:r>
            <a:r>
              <a:rPr lang="en-US" sz="1400" b="1" dirty="0" err="1">
                <a:latin typeface="Consolas" panose="020B0609020204030204" pitchFamily="49" charset="0"/>
              </a:rPr>
              <a:t>a,b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(a==‘(‘ and b ==’)’) or (a==‘{’ and b==‘}’)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or (a==’[’ and b == ‘]’)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876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A319-CBAC-A78D-88DC-3EB19EA3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3: KIỂM TRA NGOẶC – CODE HOÀN CHỈNH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C2DEB-4A74-61BF-912C-3A76E78C2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813824"/>
            <a:ext cx="4892349" cy="537617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const int N = 1e6;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char s[N];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bool match(char a, char b){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if(a == '(' &amp;&amp; b == ')')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if(a == '[' &amp;&amp; b == ']')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if(a == '{' &amp;&amp; b == '}')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F977-2EF3-2473-01E7-2E5A0312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F3F4E0-9E73-5BAF-6BCE-33E8CD827D9B}"/>
              </a:ext>
            </a:extLst>
          </p:cNvPr>
          <p:cNvSpPr txBox="1">
            <a:spLocks/>
          </p:cNvSpPr>
          <p:nvPr/>
        </p:nvSpPr>
        <p:spPr>
          <a:xfrm>
            <a:off x="5600997" y="851521"/>
            <a:ext cx="6591003" cy="53384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bool check(char* s){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(s) = "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(s)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stack&lt;char&gt; 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for(int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(s);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== '(' || 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== '{' || 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== '['){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S.push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"Push s["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"] = " &lt;&lt; 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}else{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if(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()) return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char a =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S.top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S.pop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"POP a = " &lt;&lt; a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if(!match(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a,s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])) return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S.size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4: NHỮNG BÌNH NƯỚC (P.03.08.04)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4CFAC5-863F-C743-EE8D-B9564CC43E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7539" y="1032510"/>
                <a:ext cx="11515725" cy="3847603"/>
              </a:xfrm>
            </p:spPr>
            <p:txBody>
              <a:bodyPr/>
              <a:lstStyle/>
              <a:p>
                <a:r>
                  <a:rPr lang="en-US" sz="2000" dirty="0" err="1"/>
                  <a:t>Có</a:t>
                </a:r>
                <a:r>
                  <a:rPr lang="en-US" sz="2000" dirty="0"/>
                  <a:t> 2 </a:t>
                </a:r>
                <a:r>
                  <a:rPr lang="en-US" sz="2000" dirty="0" err="1"/>
                  <a:t>bình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nước</a:t>
                </a:r>
                <a:r>
                  <a:rPr lang="en-US" sz="2000" dirty="0"/>
                  <a:t> dung </a:t>
                </a:r>
                <a:r>
                  <a:rPr lang="en-US" sz="2000" dirty="0" err="1"/>
                  <a:t>tích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lần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lượt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lít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b </a:t>
                </a:r>
                <a:r>
                  <a:rPr lang="en-US" sz="2000" dirty="0" err="1"/>
                  <a:t>lít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a,b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hai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nguyên</a:t>
                </a:r>
                <a:r>
                  <a:rPr lang="en-US" sz="2000" dirty="0"/>
                  <a:t>).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cái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hồ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nước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lượng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nước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vô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hạn</a:t>
                </a:r>
                <a:r>
                  <a:rPr lang="en-US" sz="2000" dirty="0"/>
                  <a:t>. Cho </a:t>
                </a:r>
                <a:r>
                  <a:rPr lang="en-US" sz="2000" dirty="0" err="1"/>
                  <a:t>một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nguyên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dương</a:t>
                </a:r>
                <a:r>
                  <a:rPr lang="en-US" sz="2000" dirty="0"/>
                  <a:t> c, </a:t>
                </a:r>
                <a:r>
                  <a:rPr lang="en-US" sz="2000" dirty="0" err="1"/>
                  <a:t>làm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thế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nào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được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chính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xác</a:t>
                </a:r>
                <a:r>
                  <a:rPr lang="en-US" sz="2000" dirty="0"/>
                  <a:t> c </a:t>
                </a:r>
                <a:r>
                  <a:rPr lang="en-US" sz="2000" dirty="0" err="1"/>
                  <a:t>lít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nước</a:t>
                </a:r>
                <a:r>
                  <a:rPr lang="en-US" sz="2000" dirty="0"/>
                  <a:t>?</a:t>
                </a:r>
              </a:p>
              <a:p>
                <a:r>
                  <a:rPr lang="en-US" dirty="0" err="1"/>
                  <a:t>Dữ</a:t>
                </a:r>
                <a:r>
                  <a:rPr lang="en-US" dirty="0"/>
                  <a:t> </a:t>
                </a:r>
                <a:r>
                  <a:rPr lang="en-US" dirty="0" err="1"/>
                  <a:t>liệu</a:t>
                </a:r>
                <a:r>
                  <a:rPr lang="en-US" sz="2000" b="1" dirty="0"/>
                  <a:t>:</a:t>
                </a:r>
              </a:p>
              <a:p>
                <a:pPr lvl="1"/>
                <a:r>
                  <a:rPr lang="en-US" dirty="0"/>
                  <a:t>Line 1: </a:t>
                </a:r>
                <a:r>
                  <a:rPr lang="en-US" dirty="0" err="1"/>
                  <a:t>Chứa</a:t>
                </a:r>
                <a:r>
                  <a:rPr lang="en-US" dirty="0"/>
                  <a:t> 3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nguyên</a:t>
                </a:r>
                <a:r>
                  <a:rPr lang="en-US" dirty="0"/>
                  <a:t> </a:t>
                </a:r>
                <a:r>
                  <a:rPr lang="en-US" dirty="0" err="1"/>
                  <a:t>dương</a:t>
                </a:r>
                <a:r>
                  <a:rPr lang="en-US" dirty="0"/>
                  <a:t> </a:t>
                </a:r>
                <a:r>
                  <a:rPr lang="en-US" dirty="0" err="1"/>
                  <a:t>a,b,c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≤900)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sz="2000" dirty="0" err="1"/>
                  <a:t>Kết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quả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dirty="0" err="1"/>
                  <a:t>Ghi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bước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thiểu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làm</a:t>
                </a:r>
                <a:r>
                  <a:rPr lang="en-US" dirty="0"/>
                  <a:t> </a:t>
                </a:r>
                <a:r>
                  <a:rPr lang="en-US" dirty="0" err="1"/>
                  <a:t>hoặc</a:t>
                </a:r>
                <a:r>
                  <a:rPr lang="en-US" dirty="0"/>
                  <a:t> </a:t>
                </a:r>
                <a:r>
                  <a:rPr lang="en-US" dirty="0" err="1"/>
                  <a:t>ghi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-1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 err="1"/>
                  <a:t>Ví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dụ</a:t>
                </a:r>
                <a:r>
                  <a:rPr lang="en-US" sz="2000" dirty="0"/>
                  <a:t>: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4CFAC5-863F-C743-EE8D-B9564CC4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7539" y="1032510"/>
                <a:ext cx="11515725" cy="3847603"/>
              </a:xfrm>
              <a:blipFill>
                <a:blip r:embed="rId2"/>
                <a:stretch>
                  <a:fillRect l="-551" t="-197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C426ED-1D67-0C9A-2840-25757EA15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841104"/>
              </p:ext>
            </p:extLst>
          </p:nvPr>
        </p:nvGraphicFramePr>
        <p:xfrm>
          <a:off x="2904299" y="4135956"/>
          <a:ext cx="4952933" cy="1033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9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Lato" panose="020F0502020204030203" pitchFamily="34" charset="77"/>
                        </a:rPr>
                        <a:t>6 8 4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804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4: NHỮNG BÌNH NƯỚC – MÃ GIẢ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13" y="854900"/>
            <a:ext cx="5606061" cy="3847603"/>
          </a:xfrm>
        </p:spPr>
        <p:txBody>
          <a:bodyPr/>
          <a:lstStyle/>
          <a:p>
            <a:r>
              <a:rPr lang="en-US" sz="1800" dirty="0" err="1"/>
              <a:t>Liệt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nước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</a:t>
            </a:r>
            <a:r>
              <a:rPr lang="en-US" sz="1800" dirty="0" err="1"/>
              <a:t>bình</a:t>
            </a:r>
            <a:r>
              <a:rPr lang="en-US" sz="1800" dirty="0"/>
              <a:t> (</a:t>
            </a:r>
            <a:r>
              <a:rPr lang="en-US" sz="1800" dirty="0" err="1"/>
              <a:t>cặp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x,y</a:t>
            </a:r>
            <a:r>
              <a:rPr lang="en-US" sz="1800" dirty="0"/>
              <a:t>)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đợi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ngắn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dấu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cặp</a:t>
            </a:r>
            <a:r>
              <a:rPr lang="en-US" sz="1800" dirty="0"/>
              <a:t> (</a:t>
            </a:r>
            <a:r>
              <a:rPr lang="en-US" sz="1800" dirty="0" err="1"/>
              <a:t>x,y</a:t>
            </a:r>
            <a:r>
              <a:rPr lang="en-US" sz="1800" dirty="0"/>
              <a:t>)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duyệt</a:t>
            </a:r>
            <a:r>
              <a:rPr lang="en-US" sz="1800" dirty="0"/>
              <a:t> qua</a:t>
            </a:r>
          </a:p>
          <a:p>
            <a:pPr lvl="1"/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(</a:t>
            </a:r>
            <a:r>
              <a:rPr lang="en-US" sz="1800" dirty="0" err="1"/>
              <a:t>x,y</a:t>
            </a:r>
            <a:r>
              <a:rPr lang="en-US" sz="1800" dirty="0"/>
              <a:t>) </a:t>
            </a:r>
            <a:r>
              <a:rPr lang="en-US" sz="1800" dirty="0" err="1"/>
              <a:t>ở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đợi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thêm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cuối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đợi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</a:t>
            </a:r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duyệt</a:t>
            </a:r>
            <a:r>
              <a:rPr lang="en-US" sz="1800" dirty="0"/>
              <a:t> </a:t>
            </a:r>
            <a:r>
              <a:rPr lang="en-US" sz="1800" dirty="0" err="1"/>
              <a:t>nhưng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tới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(</a:t>
            </a:r>
            <a:r>
              <a:rPr lang="en-US" sz="1800" dirty="0" err="1"/>
              <a:t>x,y</a:t>
            </a:r>
            <a:r>
              <a:rPr lang="en-US" sz="1800" dirty="0"/>
              <a:t>) </a:t>
            </a:r>
            <a:r>
              <a:rPr lang="en-US" sz="1800" dirty="0" err="1"/>
              <a:t>bằng</a:t>
            </a:r>
            <a:r>
              <a:rPr lang="en-US" sz="1800" dirty="0"/>
              <a:t> 1 </a:t>
            </a:r>
            <a:r>
              <a:rPr lang="en-US" sz="1800" dirty="0" err="1"/>
              <a:t>bước</a:t>
            </a:r>
            <a:r>
              <a:rPr lang="en-US" sz="1800" dirty="0"/>
              <a:t>.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tăng</a:t>
            </a:r>
            <a:r>
              <a:rPr lang="en-US" sz="1800" dirty="0"/>
              <a:t> </a:t>
            </a:r>
            <a:r>
              <a:rPr lang="en-US" sz="1800" dirty="0" err="1"/>
              <a:t>thêm</a:t>
            </a:r>
            <a:r>
              <a:rPr lang="en-US" sz="1800" dirty="0"/>
              <a:t> 1.</a:t>
            </a:r>
          </a:p>
          <a:p>
            <a:pPr lvl="1"/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gặp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thái</a:t>
            </a:r>
            <a:r>
              <a:rPr lang="en-US" sz="1800" dirty="0"/>
              <a:t> </a:t>
            </a:r>
            <a:r>
              <a:rPr lang="en-US" sz="1800" dirty="0" err="1"/>
              <a:t>đích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trả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,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thúc</a:t>
            </a:r>
            <a:r>
              <a:rPr lang="en-US" sz="1800" dirty="0"/>
              <a:t> </a:t>
            </a:r>
            <a:r>
              <a:rPr lang="en-US" sz="1800" dirty="0" err="1"/>
              <a:t>duyệt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gặp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trả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70B839F-E64D-86D9-B9B0-50BE22EFAF48}"/>
              </a:ext>
            </a:extLst>
          </p:cNvPr>
          <p:cNvSpPr txBox="1">
            <a:spLocks/>
          </p:cNvSpPr>
          <p:nvPr/>
        </p:nvSpPr>
        <p:spPr>
          <a:xfrm>
            <a:off x="7040770" y="2301472"/>
            <a:ext cx="4858941" cy="39784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dirty="0" err="1">
                <a:latin typeface="Consolas" panose="020B0609020204030204" pitchFamily="49" charset="0"/>
              </a:rPr>
              <a:t>a,b,c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x,y</a:t>
            </a:r>
            <a:r>
              <a:rPr lang="en-US" sz="1400" b="1" dirty="0">
                <a:latin typeface="Consolas" panose="020B0609020204030204" pitchFamily="49" charset="0"/>
              </a:rPr>
              <a:t>) = (0,0); mark((0,0));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queue q; </a:t>
            </a:r>
            <a:r>
              <a:rPr lang="en-US" sz="1400" b="1" dirty="0" err="1">
                <a:latin typeface="Consolas" panose="020B0609020204030204" pitchFamily="49" charset="0"/>
              </a:rPr>
              <a:t>q.push</a:t>
            </a:r>
            <a:r>
              <a:rPr lang="en-US" sz="1400" b="1" dirty="0">
                <a:latin typeface="Consolas" panose="020B0609020204030204" pitchFamily="49" charset="0"/>
              </a:rPr>
              <a:t>((</a:t>
            </a:r>
            <a:r>
              <a:rPr lang="en-US" sz="1400" b="1" dirty="0" err="1">
                <a:latin typeface="Consolas" panose="020B0609020204030204" pitchFamily="49" charset="0"/>
              </a:rPr>
              <a:t>x,y</a:t>
            </a:r>
            <a:r>
              <a:rPr lang="en-US" sz="1400" b="1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while not empty(q){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 = pop(q);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for 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 in </a:t>
            </a:r>
            <a:r>
              <a:rPr lang="en-US" sz="1400" b="1" dirty="0" err="1">
                <a:latin typeface="Consolas" panose="020B0609020204030204" pitchFamily="49" charset="0"/>
              </a:rPr>
              <a:t>next_steps</a:t>
            </a:r>
            <a:r>
              <a:rPr lang="en-US" sz="1400" b="1" dirty="0">
                <a:latin typeface="Consolas" panose="020B0609020204030204" pitchFamily="49" charset="0"/>
              </a:rPr>
              <a:t>(t){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target(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 then return num[t]+1];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not </a:t>
            </a:r>
            <a:r>
              <a:rPr lang="en-US" sz="1400" b="1" dirty="0" err="1">
                <a:latin typeface="Consolas" panose="020B0609020204030204" pitchFamily="49" charset="0"/>
              </a:rPr>
              <a:t>is_mark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 then {push(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); mark(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update_num_steps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, num[t]);}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08489-FFBC-7579-E147-32D43A74E2C5}"/>
              </a:ext>
            </a:extLst>
          </p:cNvPr>
          <p:cNvSpPr txBox="1"/>
          <p:nvPr/>
        </p:nvSpPr>
        <p:spPr>
          <a:xfrm>
            <a:off x="1126637" y="4380840"/>
            <a:ext cx="2010155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mark(t){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m[t] = 1;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35CE38-96FF-5631-35FE-8D6CDD31574A}"/>
              </a:ext>
            </a:extLst>
          </p:cNvPr>
          <p:cNvSpPr txBox="1"/>
          <p:nvPr/>
        </p:nvSpPr>
        <p:spPr>
          <a:xfrm>
            <a:off x="3614994" y="4380840"/>
            <a:ext cx="2486823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</a:rPr>
              <a:t>is_mark</a:t>
            </a:r>
            <a:r>
              <a:rPr lang="en-US" sz="1400" b="1" dirty="0">
                <a:latin typeface="Consolas" panose="020B0609020204030204" pitchFamily="49" charset="0"/>
              </a:rPr>
              <a:t>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return m[t] == 1;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B278D-61BA-6567-ACF3-5B1C62DCB8CB}"/>
              </a:ext>
            </a:extLst>
          </p:cNvPr>
          <p:cNvSpPr txBox="1"/>
          <p:nvPr/>
        </p:nvSpPr>
        <p:spPr>
          <a:xfrm>
            <a:off x="7040770" y="939994"/>
            <a:ext cx="469113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</a:rPr>
              <a:t>next_steps</a:t>
            </a:r>
            <a:r>
              <a:rPr lang="en-US" sz="1400" b="1" dirty="0">
                <a:latin typeface="Consolas" panose="020B0609020204030204" pitchFamily="49" charset="0"/>
              </a:rPr>
              <a:t>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 r = list_of_next_1_step_from(t);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 return r;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B13C79-D19B-0871-CF98-3D8C114D2EEA}"/>
              </a:ext>
            </a:extLst>
          </p:cNvPr>
          <p:cNvSpPr txBox="1"/>
          <p:nvPr/>
        </p:nvSpPr>
        <p:spPr>
          <a:xfrm>
            <a:off x="3614226" y="5370353"/>
            <a:ext cx="248835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</a:rPr>
              <a:t>update_num_steps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t,r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num[t] = r + 1;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778E8-4A10-3185-FC77-6E891A86ABCB}"/>
              </a:ext>
            </a:extLst>
          </p:cNvPr>
          <p:cNvSpPr txBox="1"/>
          <p:nvPr/>
        </p:nvSpPr>
        <p:spPr>
          <a:xfrm>
            <a:off x="1126636" y="5363982"/>
            <a:ext cx="2010155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target(t){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return c in t;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</p:spTree>
    <p:extLst>
      <p:ext uri="{BB962C8B-B14F-4D97-AF65-F5344CB8AC3E}">
        <p14:creationId xmlns:p14="http://schemas.microsoft.com/office/powerpoint/2010/main" val="3556052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B14B7-7380-5B1F-58EF-3B951812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586C66-7DC4-DFFC-E26E-657192E5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4: NHỮNG BÌNH NƯỚC – CODE HOÀN CHỈNH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C70BC-0330-2CF6-3A83-F58E529165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7460" y="1170053"/>
            <a:ext cx="4859428" cy="42902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for(int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for(int j = 0; j &lt; MAX;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visited[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][j]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goal(int x, int y){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x == c || y ==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F2A5D-C9A8-886A-9FBA-6AFE52E5AB19}"/>
              </a:ext>
            </a:extLst>
          </p:cNvPr>
          <p:cNvSpPr txBox="1"/>
          <p:nvPr/>
        </p:nvSpPr>
        <p:spPr>
          <a:xfrm>
            <a:off x="6094344" y="1202061"/>
            <a:ext cx="6097656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fillJug2(int x, int y){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if(goal(x,b)){ ans = level[x][y] + 1; return 1;}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if(visited[x][b])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qx.push_back(x);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qy.push_back(b);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visited[x][b] =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level[x][b] = level[x][y] + 1;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B99FB-DADE-C042-1BD3-3CECB8B7C473}"/>
              </a:ext>
            </a:extLst>
          </p:cNvPr>
          <p:cNvSpPr txBox="1"/>
          <p:nvPr/>
        </p:nvSpPr>
        <p:spPr>
          <a:xfrm>
            <a:off x="6107683" y="3429000"/>
            <a:ext cx="6097656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fillJug1(int x, int y){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a,y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)){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level[x][y] + 1; return 1;}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if(visited[a][y])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visited[a][y]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level[a][y] = level[x][y]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/>
          </a:p>
        </p:txBody>
      </p:sp>
    </p:spTree>
    <p:extLst>
      <p:ext uri="{BB962C8B-B14F-4D97-AF65-F5344CB8AC3E}">
        <p14:creationId xmlns:p14="http://schemas.microsoft.com/office/powerpoint/2010/main" val="226375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A7DC2-A96A-61F0-5F88-60A03C08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759EB4-32A2-4952-DD2E-D2C4A3DA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4: NHỮNG BÌNH NƯỚC – CODE HOÀN CHỈNH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69050-3B5A-C4F8-1E89-5B0DCA919B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7879" y="1766313"/>
            <a:ext cx="5757264" cy="401269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int emptyJug2(int x, int y){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if(goal(x,0)){ 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= level[x][y] + 1; return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if(visited[x][0])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visited[x][0] =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level[x][0] = level[x][y] + 1;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3F592-280A-7674-CAC4-AA6FB9272BDF}"/>
              </a:ext>
            </a:extLst>
          </p:cNvPr>
          <p:cNvSpPr txBox="1"/>
          <p:nvPr/>
        </p:nvSpPr>
        <p:spPr>
          <a:xfrm>
            <a:off x="466289" y="1766313"/>
            <a:ext cx="4965247" cy="40318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int emptyJug1(int x, int y){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if(goal(0,y)){ 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= level[x][y] + 1; return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if(visited[0][y])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visited[0][y] =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level[0][y] = level[x][y] + 1;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26828-6103-DF60-22D7-DF5CA151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A4BF0-5DC2-7AB2-ECA8-68B38C0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4: NHỮNG BÌNH NƯỚC – CODE HOÀN CHỈNH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9B2C-3790-6F21-026B-A38BEDD7E18A}"/>
              </a:ext>
            </a:extLst>
          </p:cNvPr>
          <p:cNvSpPr txBox="1"/>
          <p:nvPr/>
        </p:nvSpPr>
        <p:spPr>
          <a:xfrm>
            <a:off x="583923" y="1444588"/>
            <a:ext cx="5378729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pourJug1ToJug2(int x, int y){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nx, ny;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if(x + y &gt; b){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x+y-b; ny = b;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}else{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0; ny = x+y;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if(goal(nx,ny)){ ans = level[x][y] + 1;return 1;}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if(visited[nx][ny])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qx.push_back(nx);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qy.push_back(ny);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visited[nx][ny] =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level[nx][ny] = level[x][y] + 1;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V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8B20F-6E39-C6BC-5D4F-C9B9C68E126D}"/>
              </a:ext>
            </a:extLst>
          </p:cNvPr>
          <p:cNvSpPr txBox="1"/>
          <p:nvPr/>
        </p:nvSpPr>
        <p:spPr>
          <a:xfrm>
            <a:off x="6229349" y="1444588"/>
            <a:ext cx="5378728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pourJug2ToJug1(int x, int y){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nx, ny;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if(x + y &gt; a){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a; ny = x+y-a;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}else{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x+y; ny =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if(goal(nx,ny)){ ans = level[x][y] + 1;return 1;}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if(visited[nx][ny])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qx.push_back(nx);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qy.push_back(ny);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visited[nx][ny] =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level[nx][ny] = level[x][y] + 1;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VN" sz="1400" b="1" dirty="0"/>
          </a:p>
        </p:txBody>
      </p:sp>
    </p:spTree>
    <p:extLst>
      <p:ext uri="{BB962C8B-B14F-4D97-AF65-F5344CB8AC3E}">
        <p14:creationId xmlns:p14="http://schemas.microsoft.com/office/powerpoint/2010/main" val="3754604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9ABC9-DFA4-9F4D-2DD8-6F7A65E7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CB09E-C106-9C1D-05C4-50149B87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4: NHỮNG BÌNH NƯỚC – CODE HOÀN CHỈNH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B63A8-CAE7-EF50-84C9-5C5A54D4B8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58273" y="844150"/>
            <a:ext cx="6055438" cy="55726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level[0][0] = 0;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visited[0][0] = 1;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= -1;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while(!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qx.empty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int x =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qx.pop_front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int y =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qy.pop_front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"pop(" &lt;&lt; r &lt;&lt; "," &lt;&lt; c &lt;&lt; ")" &lt;&lt;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if(fillJug1(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if(fillJug2(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if(emptyJug1(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if(emptyJug2(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if(pourJug1ToJug2(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if(pourJug2ToJug1(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break;}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("%d",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  <a:endParaRPr lang="en-VN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9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C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bản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err="1"/>
              <a:t>Tuần</a:t>
            </a:r>
            <a:r>
              <a:rPr lang="en-US" sz="2800" b="0"/>
              <a:t> 8: </a:t>
            </a:r>
            <a:r>
              <a:rPr lang="en-US" sz="2800" b="0" err="1"/>
              <a:t>Ứng</a:t>
            </a:r>
            <a:r>
              <a:rPr lang="en-US" sz="2800" b="0"/>
              <a:t> dung </a:t>
            </a:r>
            <a:r>
              <a:rPr lang="en-US" sz="2800" b="0" err="1"/>
              <a:t>ngăn</a:t>
            </a:r>
            <a:r>
              <a:rPr lang="en-US" sz="2800" b="0"/>
              <a:t> </a:t>
            </a:r>
            <a:r>
              <a:rPr lang="en-US" sz="2800" b="0" err="1"/>
              <a:t>xếp</a:t>
            </a:r>
            <a:r>
              <a:rPr lang="en-US" sz="2800" b="0"/>
              <a:t>, </a:t>
            </a:r>
            <a:r>
              <a:rPr lang="en-US" sz="2800" b="0" err="1"/>
              <a:t>hàng</a:t>
            </a:r>
            <a:r>
              <a:rPr lang="en-US" sz="2800" b="0"/>
              <a:t> </a:t>
            </a:r>
            <a:r>
              <a:rPr lang="en-US" sz="2800" b="0" err="1"/>
              <a:t>đợi</a:t>
            </a:r>
            <a:endParaRPr lang="en-US" sz="2800" b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1: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(P.03.08.01)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2: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(P.03.08.02)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3: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ngoặc</a:t>
            </a:r>
            <a:r>
              <a:rPr lang="en-US" dirty="0"/>
              <a:t> (P.03.08.03)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4: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(P.03.08.04)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NGĂN XẾP VÀ HÀNG ĐỢI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:</a:t>
            </a:r>
          </a:p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(</a:t>
            </a:r>
            <a:r>
              <a:rPr lang="en-US" dirty="0" err="1"/>
              <a:t>đỉnh</a:t>
            </a:r>
            <a:r>
              <a:rPr lang="en-US" dirty="0"/>
              <a:t> hay top) 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(Last-In-First Out)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Push(</a:t>
            </a:r>
            <a:r>
              <a:rPr lang="en-US" dirty="0" err="1"/>
              <a:t>x,S</a:t>
            </a:r>
            <a:r>
              <a:rPr lang="en-US" dirty="0"/>
              <a:t>): </a:t>
            </a:r>
            <a:r>
              <a:rPr lang="en-US" dirty="0" err="1"/>
              <a:t>Chèn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x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S</a:t>
            </a:r>
          </a:p>
          <a:p>
            <a:pPr lvl="1"/>
            <a:r>
              <a:rPr lang="en-US" dirty="0"/>
              <a:t>Pop(S):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S</a:t>
            </a:r>
          </a:p>
          <a:p>
            <a:pPr lvl="1"/>
            <a:r>
              <a:rPr lang="en-US" dirty="0"/>
              <a:t>Top(S):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  <a:p>
            <a:pPr lvl="1"/>
            <a:r>
              <a:rPr lang="en-US" dirty="0"/>
              <a:t>Empty(S):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true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4BF0F6-2045-A1D0-EBA1-36CBD7B35A49}"/>
              </a:ext>
            </a:extLst>
          </p:cNvPr>
          <p:cNvCxnSpPr>
            <a:cxnSpLocks/>
          </p:cNvCxnSpPr>
          <p:nvPr/>
        </p:nvCxnSpPr>
        <p:spPr>
          <a:xfrm>
            <a:off x="3021496" y="4442791"/>
            <a:ext cx="0" cy="8050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5D1E20-263F-347D-A341-419F81F4B657}"/>
              </a:ext>
            </a:extLst>
          </p:cNvPr>
          <p:cNvCxnSpPr/>
          <p:nvPr/>
        </p:nvCxnSpPr>
        <p:spPr>
          <a:xfrm>
            <a:off x="3021496" y="4442791"/>
            <a:ext cx="318052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295E2-E570-B827-E0DB-5701D2EF05FF}"/>
              </a:ext>
            </a:extLst>
          </p:cNvPr>
          <p:cNvCxnSpPr/>
          <p:nvPr/>
        </p:nvCxnSpPr>
        <p:spPr>
          <a:xfrm>
            <a:off x="3021496" y="5247861"/>
            <a:ext cx="318052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A2CA8DB-77C3-99BD-B6D8-C0A0679C0384}"/>
              </a:ext>
            </a:extLst>
          </p:cNvPr>
          <p:cNvSpPr/>
          <p:nvPr/>
        </p:nvSpPr>
        <p:spPr>
          <a:xfrm>
            <a:off x="3164143" y="4527755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5E4DB-FF06-D2F1-9C99-D7F738079732}"/>
              </a:ext>
            </a:extLst>
          </p:cNvPr>
          <p:cNvSpPr/>
          <p:nvPr/>
        </p:nvSpPr>
        <p:spPr>
          <a:xfrm>
            <a:off x="3727451" y="4527755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97E9BF-842C-0ED5-1ABB-2D68F3B2B304}"/>
              </a:ext>
            </a:extLst>
          </p:cNvPr>
          <p:cNvSpPr/>
          <p:nvPr/>
        </p:nvSpPr>
        <p:spPr>
          <a:xfrm>
            <a:off x="4290759" y="4525081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59C51D-CA24-AD23-6F91-2B1CA47DE5F4}"/>
              </a:ext>
            </a:extLst>
          </p:cNvPr>
          <p:cNvSpPr/>
          <p:nvPr/>
        </p:nvSpPr>
        <p:spPr>
          <a:xfrm>
            <a:off x="4897044" y="4525081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3CFFBC-F100-FA0A-AF16-8E4DCD6639EB}"/>
              </a:ext>
            </a:extLst>
          </p:cNvPr>
          <p:cNvSpPr/>
          <p:nvPr/>
        </p:nvSpPr>
        <p:spPr>
          <a:xfrm>
            <a:off x="5556516" y="4530162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6F7C0-EB7E-2397-3851-EC6131A35902}"/>
              </a:ext>
            </a:extLst>
          </p:cNvPr>
          <p:cNvSpPr txBox="1"/>
          <p:nvPr/>
        </p:nvSpPr>
        <p:spPr>
          <a:xfrm>
            <a:off x="5556516" y="5526157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77A47B-47CE-545C-1A00-3BDC57B16B92}"/>
              </a:ext>
            </a:extLst>
          </p:cNvPr>
          <p:cNvCxnSpPr/>
          <p:nvPr/>
        </p:nvCxnSpPr>
        <p:spPr>
          <a:xfrm flipH="1">
            <a:off x="6499995" y="4625570"/>
            <a:ext cx="11719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3A89A2-4DFE-5698-551E-88F0CA92AF7E}"/>
              </a:ext>
            </a:extLst>
          </p:cNvPr>
          <p:cNvSpPr txBox="1"/>
          <p:nvPr/>
        </p:nvSpPr>
        <p:spPr>
          <a:xfrm>
            <a:off x="6755280" y="418580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Push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B11401-AA2B-D28B-CA34-890536C96CF4}"/>
              </a:ext>
            </a:extLst>
          </p:cNvPr>
          <p:cNvCxnSpPr>
            <a:cxnSpLocks/>
          </p:cNvCxnSpPr>
          <p:nvPr/>
        </p:nvCxnSpPr>
        <p:spPr>
          <a:xfrm>
            <a:off x="6551129" y="5006570"/>
            <a:ext cx="112084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20CBED-2828-C9E5-91A1-D3C27368CC38}"/>
              </a:ext>
            </a:extLst>
          </p:cNvPr>
          <p:cNvSpPr txBox="1"/>
          <p:nvPr/>
        </p:nvSpPr>
        <p:spPr>
          <a:xfrm>
            <a:off x="6725501" y="5055246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314825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NGĂN XẾP VÀ HÀNG ĐỢI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:</a:t>
            </a:r>
          </a:p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 head </a:t>
            </a:r>
            <a:r>
              <a:rPr lang="en-US" dirty="0" err="1"/>
              <a:t>và</a:t>
            </a:r>
            <a:r>
              <a:rPr lang="en-US" dirty="0"/>
              <a:t> tail</a:t>
            </a:r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(head)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(tail) ( First In First Out)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Enqueue(</a:t>
            </a:r>
            <a:r>
              <a:rPr lang="en-US" dirty="0" err="1"/>
              <a:t>x,Q</a:t>
            </a:r>
            <a:r>
              <a:rPr lang="en-US" dirty="0"/>
              <a:t>) (Push): </a:t>
            </a:r>
            <a:r>
              <a:rPr lang="en-US" dirty="0" err="1"/>
              <a:t>Chèn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x </a:t>
            </a:r>
            <a:r>
              <a:rPr lang="en-US" dirty="0" err="1"/>
              <a:t>vào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S</a:t>
            </a:r>
          </a:p>
          <a:p>
            <a:pPr lvl="1"/>
            <a:r>
              <a:rPr lang="en-US" dirty="0"/>
              <a:t>Dequeue(S) (Pop):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S</a:t>
            </a:r>
          </a:p>
          <a:p>
            <a:pPr lvl="1"/>
            <a:r>
              <a:rPr lang="en-US" dirty="0"/>
              <a:t>Empty(S):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true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019EEA-5882-0EA4-1EEC-24A04C89C065}"/>
              </a:ext>
            </a:extLst>
          </p:cNvPr>
          <p:cNvCxnSpPr>
            <a:cxnSpLocks/>
          </p:cNvCxnSpPr>
          <p:nvPr/>
        </p:nvCxnSpPr>
        <p:spPr>
          <a:xfrm>
            <a:off x="3078051" y="4430332"/>
            <a:ext cx="35803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8FD09C-0A1F-3CEA-02E6-CCF8F68C790B}"/>
              </a:ext>
            </a:extLst>
          </p:cNvPr>
          <p:cNvCxnSpPr>
            <a:cxnSpLocks/>
          </p:cNvCxnSpPr>
          <p:nvPr/>
        </p:nvCxnSpPr>
        <p:spPr>
          <a:xfrm>
            <a:off x="3078051" y="5203065"/>
            <a:ext cx="35803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B131ED-4EC1-F9CF-ECA4-51B79CECE402}"/>
              </a:ext>
            </a:extLst>
          </p:cNvPr>
          <p:cNvSpPr txBox="1"/>
          <p:nvPr/>
        </p:nvSpPr>
        <p:spPr>
          <a:xfrm>
            <a:off x="5526296" y="5400851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tail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A65E9-12AB-5616-9E39-636D2835AAB9}"/>
              </a:ext>
            </a:extLst>
          </p:cNvPr>
          <p:cNvSpPr txBox="1"/>
          <p:nvPr/>
        </p:nvSpPr>
        <p:spPr>
          <a:xfrm>
            <a:off x="3213691" y="547552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8ADAE-812A-A775-521D-F25E71A65301}"/>
              </a:ext>
            </a:extLst>
          </p:cNvPr>
          <p:cNvSpPr/>
          <p:nvPr/>
        </p:nvSpPr>
        <p:spPr>
          <a:xfrm>
            <a:off x="3213691" y="4489022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383A7-0E2D-25B9-5187-2275791EFD90}"/>
              </a:ext>
            </a:extLst>
          </p:cNvPr>
          <p:cNvSpPr/>
          <p:nvPr/>
        </p:nvSpPr>
        <p:spPr>
          <a:xfrm>
            <a:off x="3781530" y="4493164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6780C-2D19-BFA6-70B3-FDA42FDCA43E}"/>
              </a:ext>
            </a:extLst>
          </p:cNvPr>
          <p:cNvSpPr/>
          <p:nvPr/>
        </p:nvSpPr>
        <p:spPr>
          <a:xfrm>
            <a:off x="4365938" y="4493945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1DBE3-1A88-FF73-68FC-ACF6C7985A35}"/>
              </a:ext>
            </a:extLst>
          </p:cNvPr>
          <p:cNvSpPr/>
          <p:nvPr/>
        </p:nvSpPr>
        <p:spPr>
          <a:xfrm>
            <a:off x="4951514" y="4493944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9A208-684E-DA27-E673-DB13E80D01F9}"/>
              </a:ext>
            </a:extLst>
          </p:cNvPr>
          <p:cNvSpPr/>
          <p:nvPr/>
        </p:nvSpPr>
        <p:spPr>
          <a:xfrm>
            <a:off x="5535922" y="4497492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2C9397-8148-FA4D-BF63-5355463BD075}"/>
              </a:ext>
            </a:extLst>
          </p:cNvPr>
          <p:cNvCxnSpPr/>
          <p:nvPr/>
        </p:nvCxnSpPr>
        <p:spPr>
          <a:xfrm flipH="1">
            <a:off x="6774287" y="4821575"/>
            <a:ext cx="11719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75CC81-6E03-88AD-B86C-2F2E6AD046C8}"/>
              </a:ext>
            </a:extLst>
          </p:cNvPr>
          <p:cNvSpPr txBox="1"/>
          <p:nvPr/>
        </p:nvSpPr>
        <p:spPr>
          <a:xfrm>
            <a:off x="6959317" y="4359041"/>
            <a:ext cx="98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Push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51760-7959-F364-9AAE-0913F526FE52}"/>
              </a:ext>
            </a:extLst>
          </p:cNvPr>
          <p:cNvSpPr txBox="1"/>
          <p:nvPr/>
        </p:nvSpPr>
        <p:spPr>
          <a:xfrm>
            <a:off x="1903390" y="4330748"/>
            <a:ext cx="98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Pop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5A7B03-3A51-8E62-AE71-805AF5C39B04}"/>
              </a:ext>
            </a:extLst>
          </p:cNvPr>
          <p:cNvCxnSpPr/>
          <p:nvPr/>
        </p:nvCxnSpPr>
        <p:spPr>
          <a:xfrm flipH="1">
            <a:off x="1718360" y="4774359"/>
            <a:ext cx="11719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9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1: MÔ PHỎNG NGĂN XẾP (P.03.08.01)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chuỗi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1 </a:t>
            </a:r>
            <a:r>
              <a:rPr lang="en-US" sz="2000" dirty="0" err="1"/>
              <a:t>ngăn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,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Push v: </a:t>
            </a:r>
            <a:r>
              <a:rPr lang="en-US" sz="2000" dirty="0" err="1"/>
              <a:t>Đẩy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ngăn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endParaRPr lang="en-US" sz="2000" dirty="0"/>
          </a:p>
          <a:p>
            <a:pPr lvl="1"/>
            <a:r>
              <a:rPr lang="en-US" sz="2000" dirty="0"/>
              <a:t>Pop: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khỏi</a:t>
            </a:r>
            <a:r>
              <a:rPr lang="en-US" sz="2000" dirty="0"/>
              <a:t> </a:t>
            </a:r>
            <a:r>
              <a:rPr lang="en-US" sz="2000" dirty="0" err="1"/>
              <a:t>ngăn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in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stdout</a:t>
            </a:r>
            <a:r>
              <a:rPr lang="en-US" sz="2000" dirty="0"/>
              <a:t> (in </a:t>
            </a:r>
            <a:r>
              <a:rPr lang="en-US" sz="2000" dirty="0" err="1"/>
              <a:t>ra</a:t>
            </a:r>
            <a:r>
              <a:rPr lang="en-US" sz="2000" dirty="0"/>
              <a:t> NULL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ngăn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rỗng</a:t>
            </a:r>
            <a:r>
              <a:rPr lang="en-US" sz="20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27A7F-8FC6-DAFC-AEFA-356AAC9720BA}"/>
              </a:ext>
            </a:extLst>
          </p:cNvPr>
          <p:cNvSpPr txBox="1"/>
          <p:nvPr/>
        </p:nvSpPr>
        <p:spPr>
          <a:xfrm>
            <a:off x="337539" y="2546060"/>
            <a:ext cx="6097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 pitchFamily="34" charset="77"/>
              </a:rPr>
              <a:t>Dữ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liệu</a:t>
            </a:r>
            <a:r>
              <a:rPr lang="en-US" sz="2000" dirty="0">
                <a:latin typeface="Lato" panose="020F0502020204030203" pitchFamily="34" charset="77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 pitchFamily="34" charset="77"/>
              </a:rPr>
              <a:t>Mỗi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dòng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là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một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thao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tác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thuộc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một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trong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hai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kiểu</a:t>
            </a:r>
            <a:r>
              <a:rPr lang="en-US" sz="2000" dirty="0">
                <a:latin typeface="Lato" panose="020F0502020204030203" pitchFamily="34" charset="77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PUSH v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POP</a:t>
            </a:r>
          </a:p>
          <a:p>
            <a:endParaRPr lang="en-US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 pitchFamily="34" charset="77"/>
              </a:rPr>
              <a:t>Kết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quả</a:t>
            </a:r>
            <a:r>
              <a:rPr lang="en-US" sz="2000" dirty="0">
                <a:latin typeface="Lato" panose="020F0502020204030203" pitchFamily="34" charset="77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 pitchFamily="34" charset="77"/>
              </a:rPr>
              <a:t>Ghi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kết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quả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của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các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thao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tác</a:t>
            </a:r>
            <a:r>
              <a:rPr lang="en-US" sz="2000" dirty="0">
                <a:latin typeface="Lato" panose="020F0502020204030203" pitchFamily="34" charset="77"/>
              </a:rPr>
              <a:t> POP, </a:t>
            </a:r>
            <a:r>
              <a:rPr lang="en-US" sz="2000" dirty="0" err="1">
                <a:latin typeface="Lato" panose="020F0502020204030203" pitchFamily="34" charset="77"/>
              </a:rPr>
              <a:t>mỗi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kết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quả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trên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một</a:t>
            </a:r>
            <a:r>
              <a:rPr lang="en-US" sz="2000" dirty="0">
                <a:latin typeface="Lato" panose="020F0502020204030203" pitchFamily="34" charset="77"/>
              </a:rPr>
              <a:t> </a:t>
            </a:r>
            <a:r>
              <a:rPr lang="en-US" sz="2000" dirty="0" err="1">
                <a:latin typeface="Lato" panose="020F0502020204030203" pitchFamily="34" charset="77"/>
              </a:rPr>
              <a:t>dòng</a:t>
            </a:r>
            <a:endParaRPr lang="en-US" sz="20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1: MÔ PHỎNG NGĂN XẾP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0227757" cy="547812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A5E722-71FE-7822-EBDE-83C427B9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325092"/>
              </p:ext>
            </p:extLst>
          </p:nvPr>
        </p:nvGraphicFramePr>
        <p:xfrm>
          <a:off x="3522093" y="1580323"/>
          <a:ext cx="3858648" cy="3989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1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4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5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VN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09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1: MÔ PHỎNG NGĂN XẾP– MÃ GIẢ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1D9ECD-3801-0A0D-993B-848B8A65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0227757" cy="547812"/>
          </a:xfrm>
        </p:spPr>
        <p:txBody>
          <a:bodyPr/>
          <a:lstStyle/>
          <a:p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(</a:t>
            </a:r>
            <a:r>
              <a:rPr lang="en-US" sz="2000" dirty="0" err="1"/>
              <a:t>trỏ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i="1" dirty="0"/>
              <a:t>top</a:t>
            </a:r>
            <a:r>
              <a:rPr lang="en-US" sz="2000" dirty="0"/>
              <a:t>)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ngăn</a:t>
            </a:r>
            <a:r>
              <a:rPr lang="en-US" sz="2000" dirty="0"/>
              <a:t> </a:t>
            </a:r>
            <a:r>
              <a:rPr lang="en-US" sz="2000" dirty="0" err="1"/>
              <a:t>xếp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Hàm</a:t>
            </a:r>
            <a:r>
              <a:rPr lang="en-US" sz="2000" dirty="0"/>
              <a:t> Pop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Hàm</a:t>
            </a:r>
            <a:r>
              <a:rPr lang="en-US" sz="2000" dirty="0"/>
              <a:t> Push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E572C1-FBDB-AADA-7F76-D055FB8D6753}"/>
              </a:ext>
            </a:extLst>
          </p:cNvPr>
          <p:cNvSpPr txBox="1">
            <a:spLocks/>
          </p:cNvSpPr>
          <p:nvPr/>
        </p:nvSpPr>
        <p:spPr>
          <a:xfrm>
            <a:off x="1595870" y="3787218"/>
            <a:ext cx="3614428" cy="21277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Pop(){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top==NULL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x = top;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top = top-&gt;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x;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D1C40-8900-9B57-31B9-E5303E5B15A5}"/>
              </a:ext>
            </a:extLst>
          </p:cNvPr>
          <p:cNvSpPr txBox="1">
            <a:spLocks/>
          </p:cNvSpPr>
          <p:nvPr/>
        </p:nvSpPr>
        <p:spPr>
          <a:xfrm>
            <a:off x="6096000" y="3708395"/>
            <a:ext cx="3614428" cy="21277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Push(x){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p-&gt;next = top;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top = 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2A98-1A3E-7FEE-392A-674702C48E90}"/>
              </a:ext>
            </a:extLst>
          </p:cNvPr>
          <p:cNvSpPr txBox="1"/>
          <p:nvPr/>
        </p:nvSpPr>
        <p:spPr>
          <a:xfrm>
            <a:off x="1595870" y="2320428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struct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Node*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EA916-D13D-855F-E489-370BCA25364A}"/>
              </a:ext>
            </a:extLst>
          </p:cNvPr>
          <p:cNvSpPr txBox="1"/>
          <p:nvPr/>
        </p:nvSpPr>
        <p:spPr>
          <a:xfrm>
            <a:off x="6096000" y="2333391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= new Node();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-&gt; value = x;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dirty="0"/>
          </a:p>
        </p:txBody>
      </p:sp>
    </p:spTree>
    <p:extLst>
      <p:ext uri="{BB962C8B-B14F-4D97-AF65-F5344CB8AC3E}">
        <p14:creationId xmlns:p14="http://schemas.microsoft.com/office/powerpoint/2010/main" val="208085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9C5A658-5C93-48D3-B855-7A51867B6F5F}"/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3430</Words>
  <Application>Microsoft Macintosh PowerPoint</Application>
  <PresentationFormat>Widescreen</PresentationFormat>
  <Paragraphs>491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Lato</vt:lpstr>
      <vt:lpstr>Segoe UI</vt:lpstr>
      <vt:lpstr>Office Theme</vt:lpstr>
      <vt:lpstr>PowerPoint Presentation</vt:lpstr>
      <vt:lpstr>Lập trình C  cơ bản</vt:lpstr>
      <vt:lpstr>PowerPoint Presentation</vt:lpstr>
      <vt:lpstr>NỘI DUNG</vt:lpstr>
      <vt:lpstr>NGĂN XẾP VÀ HÀNG ĐỢI</vt:lpstr>
      <vt:lpstr>NGĂN XẾP VÀ HÀNG ĐỢI</vt:lpstr>
      <vt:lpstr>BÀI TẬP 1: MÔ PHỎNG NGĂN XẾP (P.03.08.01)</vt:lpstr>
      <vt:lpstr>BÀI TẬP 1: MÔ PHỎNG NGĂN XẾP</vt:lpstr>
      <vt:lpstr>BÀI TẬP 1: MÔ PHỎNG NGĂN XẾP– MÃ GIẢ</vt:lpstr>
      <vt:lpstr>BÀI TẬP 1: MÔ PHỎNG NGĂN XẾP– CODE HOÀN CHỈNH</vt:lpstr>
      <vt:lpstr>BÀI TẬP 1: MÔ PHỎNG NGĂN XẾP– CODE HOÀN CHỈNH</vt:lpstr>
      <vt:lpstr>BÀI TẬP 1: MÔ PHỎNG NGĂN XẾP– CODE HOÀN CHỈNH</vt:lpstr>
      <vt:lpstr>BÀI TẬP 2: MÔ PHỎNG HÀNG ĐỢI (P03.08.02)</vt:lpstr>
      <vt:lpstr>BÀI TẬP 2: MÔ PHỎNG HÀNG ĐỢI</vt:lpstr>
      <vt:lpstr>BÀI TẬP 2: MÔ PHỎNG HÀNG ĐỢI</vt:lpstr>
      <vt:lpstr>BÀI TẬP 2: MÔ PHỎNG HÀNG ĐỢI – MÃ GIẢ</vt:lpstr>
      <vt:lpstr>BÀI TẬP 2: MÔ PHỎNG HÀNG ĐỢI – CODE HOÀN CHỈNH</vt:lpstr>
      <vt:lpstr>BÀI TẬP 2: MÔ PHỎNG HÀNG ĐỢI – CODE HOÀN CHỈNH</vt:lpstr>
      <vt:lpstr>BÀI TẬP 2: MÔ PHỎNG HÀNG ĐỢI – CODE HOÀN CHỈNH</vt:lpstr>
      <vt:lpstr>BÀI TẬP 3: KIỂM TRA NGOẶC (P.03.08.03)</vt:lpstr>
      <vt:lpstr>BÀI TẬP 3: KIỂM TRA NGOẶC – MÃ GIẢ</vt:lpstr>
      <vt:lpstr>BÀI TẬP 3: KIỂM TRA NGOẶC – CODE HOÀN CHỈNH</vt:lpstr>
      <vt:lpstr>BÀI TẬP 4: NHỮNG BÌNH NƯỚC (P.03.08.04)</vt:lpstr>
      <vt:lpstr>BÀI TẬP 4: NHỮNG BÌNH NƯỚC – MÃ GIẢ</vt:lpstr>
      <vt:lpstr>BÀI TẬP 4: NHỮNG BÌNH NƯỚC – CODE HOÀN CHỈNH</vt:lpstr>
      <vt:lpstr>BÀI TẬP 4: NHỮNG BÌNH NƯỚC – CODE HOÀN CHỈNH</vt:lpstr>
      <vt:lpstr>BÀI TẬP 4: NHỮNG BÌNH NƯỚC – CODE HOÀN CHỈNH</vt:lpstr>
      <vt:lpstr>BÀI TẬP 4: NHỮNG BÌNH NƯỚC – CODE HOÀN CHỈNH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43</cp:revision>
  <dcterms:created xsi:type="dcterms:W3CDTF">2021-05-28T04:32:29Z</dcterms:created>
  <dcterms:modified xsi:type="dcterms:W3CDTF">2023-11-28T03:51:34Z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